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60" r:id="rId3"/>
    <p:sldId id="262" r:id="rId4"/>
    <p:sldId id="263" r:id="rId5"/>
    <p:sldId id="264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6" r:id="rId19"/>
    <p:sldId id="279" r:id="rId20"/>
    <p:sldId id="265" r:id="rId21"/>
  </p:sldIdLst>
  <p:sldSz cx="9144000" cy="5143500" type="screen16x9"/>
  <p:notesSz cx="6858000" cy="9144000"/>
  <p:embeddedFontLst>
    <p:embeddedFont>
      <p:font typeface="Bebas Neue" panose="020B0604020202020204" charset="0"/>
      <p:regular r:id="rId23"/>
    </p:embeddedFont>
    <p:embeddedFont>
      <p:font typeface="Arim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283"/>
    <a:srgbClr val="213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E3D3F-FEEF-4755-8047-9C3148F476C3}">
  <a:tblStyle styleId="{981E3D3F-FEEF-4755-8047-9C3148F476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3735" autoAdjust="0"/>
  </p:normalViewPr>
  <p:slideViewPr>
    <p:cSldViewPr snapToGrid="0">
      <p:cViewPr>
        <p:scale>
          <a:sx n="100" d="100"/>
          <a:sy n="100" d="100"/>
        </p:scale>
        <p:origin x="394" y="211"/>
      </p:cViewPr>
      <p:guideLst/>
    </p:cSldViewPr>
  </p:slideViewPr>
  <p:outlineViewPr>
    <p:cViewPr>
      <p:scale>
        <a:sx n="33" d="100"/>
        <a:sy n="33" d="100"/>
      </p:scale>
      <p:origin x="0" y="-4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e77e6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e77e6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886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758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589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510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97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61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01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481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75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79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5e606185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5e606185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167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74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98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76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570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13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2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1" r:id="rId5"/>
    <p:sldLayoutId id="2147483675" r:id="rId6"/>
    <p:sldLayoutId id="214748367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10" Type="http://schemas.openxmlformats.org/officeDocument/2006/relationships/image" Target="../media/image9.jpg"/><Relationship Id="rId4" Type="http://schemas.openxmlformats.org/officeDocument/2006/relationships/slide" Target="slide5.xml"/><Relationship Id="rId9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10" Type="http://schemas.openxmlformats.org/officeDocument/2006/relationships/image" Target="../media/image9.jpg"/><Relationship Id="rId4" Type="http://schemas.openxmlformats.org/officeDocument/2006/relationships/slide" Target="slide5.xml"/><Relationship Id="rId9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10" Type="http://schemas.openxmlformats.org/officeDocument/2006/relationships/image" Target="../media/image10.jpg"/><Relationship Id="rId4" Type="http://schemas.openxmlformats.org/officeDocument/2006/relationships/slide" Target="slide5.xml"/><Relationship Id="rId9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10" Type="http://schemas.openxmlformats.org/officeDocument/2006/relationships/image" Target="../media/image10.jpg"/><Relationship Id="rId4" Type="http://schemas.openxmlformats.org/officeDocument/2006/relationships/slide" Target="slide5.xml"/><Relationship Id="rId9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Layout" Target="../slideLayouts/slideLayout5.xml"/><Relationship Id="rId7" Type="http://schemas.openxmlformats.org/officeDocument/2006/relationships/slide" Target="slide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5.xml"/><Relationship Id="rId5" Type="http://schemas.openxmlformats.org/officeDocument/2006/relationships/slide" Target="slide3.xml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6.xml"/><Relationship Id="rId9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3.jpg"/><Relationship Id="rId7" Type="http://schemas.openxmlformats.org/officeDocument/2006/relationships/slide" Target="slide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8.xml"/><Relationship Id="rId5" Type="http://schemas.openxmlformats.org/officeDocument/2006/relationships/slide" Target="slide5.xml"/><Relationship Id="rId10" Type="http://schemas.openxmlformats.org/officeDocument/2006/relationships/image" Target="../media/image15.png"/><Relationship Id="rId4" Type="http://schemas.openxmlformats.org/officeDocument/2006/relationships/slide" Target="slide3.xm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20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11" Type="http://schemas.openxmlformats.org/officeDocument/2006/relationships/slide" Target="slide20.xml"/><Relationship Id="rId5" Type="http://schemas.openxmlformats.org/officeDocument/2006/relationships/image" Target="../media/image3.jpg"/><Relationship Id="rId10" Type="http://schemas.openxmlformats.org/officeDocument/2006/relationships/slide" Target="slide18.xml"/><Relationship Id="rId4" Type="http://schemas.openxmlformats.org/officeDocument/2006/relationships/image" Target="../media/image2.jpg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10" Type="http://schemas.openxmlformats.org/officeDocument/2006/relationships/image" Target="../media/image8.jpg"/><Relationship Id="rId4" Type="http://schemas.openxmlformats.org/officeDocument/2006/relationships/slide" Target="slide5.xml"/><Relationship Id="rId9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10" Type="http://schemas.openxmlformats.org/officeDocument/2006/relationships/image" Target="../media/image8.jpg"/><Relationship Id="rId4" Type="http://schemas.openxmlformats.org/officeDocument/2006/relationships/slide" Target="slide5.xml"/><Relationship Id="rId9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          </a:t>
            </a:r>
            <a:r>
              <a:rPr lang="en" dirty="0" smtClean="0">
                <a:solidFill>
                  <a:srgbClr val="E5D283"/>
                </a:solidFill>
              </a:rPr>
              <a:t>APPLICATION</a:t>
            </a:r>
            <a:r>
              <a:rPr lang="en" dirty="0" smtClean="0"/>
              <a:t> </a:t>
            </a:r>
            <a:r>
              <a:rPr lang="en" b="1" dirty="0" smtClean="0">
                <a:ln w="22225">
                  <a:solidFill>
                    <a:srgbClr val="E5D283"/>
                  </a:solidFill>
                  <a:prstDash val="solid"/>
                </a:ln>
                <a:noFill/>
              </a:rPr>
              <a:t>DEVELOPMEnt</a:t>
            </a:r>
            <a:endParaRPr dirty="0">
              <a:ln w="22225">
                <a:solidFill>
                  <a:srgbClr val="E5D283"/>
                </a:solidFill>
                <a:prstDash val="solid"/>
              </a:ln>
              <a:noFill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Group 26: OpenVisionAPI Front-End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3177536" y="41215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/>
          <p:nvPr/>
        </p:nvSpPr>
        <p:spPr>
          <a:xfrm rot="-1685758">
            <a:off x="4276753" y="42838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892047" y="1384299"/>
            <a:ext cx="1230024" cy="6298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 smtClean="0">
                <a:ln w="9525" cap="flat" cmpd="sng">
                  <a:solidFill>
                    <a:srgbClr val="E5D28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MOBILE</a:t>
            </a:r>
            <a:endParaRPr b="0" i="0" dirty="0">
              <a:ln w="9525" cap="flat" cmpd="sng">
                <a:solidFill>
                  <a:srgbClr val="E5D28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3870412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  <a:latin typeface="Bebas Neue"/>
                <a:sym typeface="Bebas Neue"/>
              </a:rPr>
              <a:t>ict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249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50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34"/>
          <p:cNvGrpSpPr/>
          <p:nvPr/>
        </p:nvGrpSpPr>
        <p:grpSpPr>
          <a:xfrm>
            <a:off x="5041963" y="757530"/>
            <a:ext cx="3701871" cy="3762679"/>
            <a:chOff x="5041963" y="757530"/>
            <a:chExt cx="3701871" cy="3762679"/>
          </a:xfrm>
        </p:grpSpPr>
        <p:sp>
          <p:nvSpPr>
            <p:cNvPr id="260" name="Google Shape;260;p34"/>
            <p:cNvSpPr/>
            <p:nvPr/>
          </p:nvSpPr>
          <p:spPr>
            <a:xfrm rot="7198710">
              <a:off x="6604948" y="1367176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34"/>
            <p:cNvGrpSpPr/>
            <p:nvPr/>
          </p:nvGrpSpPr>
          <p:grpSpPr>
            <a:xfrm>
              <a:off x="5536526" y="2174241"/>
              <a:ext cx="858975" cy="300968"/>
              <a:chOff x="2271950" y="2722775"/>
              <a:chExt cx="575875" cy="201775"/>
            </a:xfrm>
          </p:grpSpPr>
          <p:sp>
            <p:nvSpPr>
              <p:cNvPr id="262" name="Google Shape;262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" name="Google Shape;267;p34"/>
            <p:cNvSpPr/>
            <p:nvPr/>
          </p:nvSpPr>
          <p:spPr>
            <a:xfrm rot="8100000">
              <a:off x="6648045" y="2782815"/>
              <a:ext cx="969401" cy="964456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solidFill>
              <a:srgbClr val="E5D28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 rot="7198710">
              <a:off x="5934873" y="3298064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solidFill>
              <a:srgbClr val="E5D28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" name="Google Shape;269;p34"/>
            <p:cNvGrpSpPr/>
            <p:nvPr/>
          </p:nvGrpSpPr>
          <p:grpSpPr>
            <a:xfrm>
              <a:off x="6056199" y="1515488"/>
              <a:ext cx="2302597" cy="1730022"/>
              <a:chOff x="1062800" y="1967504"/>
              <a:chExt cx="2178427" cy="1636728"/>
            </a:xfrm>
          </p:grpSpPr>
          <p:sp>
            <p:nvSpPr>
              <p:cNvPr id="270" name="Google Shape;270;p34"/>
              <p:cNvSpPr/>
              <p:nvPr/>
            </p:nvSpPr>
            <p:spPr>
              <a:xfrm>
                <a:off x="1071687" y="1967504"/>
                <a:ext cx="2169540" cy="1617945"/>
              </a:xfrm>
              <a:custGeom>
                <a:avLst/>
                <a:gdLst/>
                <a:ahLst/>
                <a:cxnLst/>
                <a:rect l="l" t="t" r="r" b="b"/>
                <a:pathLst>
                  <a:path w="66074" h="49275" extrusionOk="0">
                    <a:moveTo>
                      <a:pt x="65878" y="35219"/>
                    </a:moveTo>
                    <a:lnTo>
                      <a:pt x="65308" y="32298"/>
                    </a:lnTo>
                    <a:lnTo>
                      <a:pt x="60694" y="33188"/>
                    </a:lnTo>
                    <a:lnTo>
                      <a:pt x="54601" y="1710"/>
                    </a:lnTo>
                    <a:cubicBezTo>
                      <a:pt x="54387" y="677"/>
                      <a:pt x="53390" y="0"/>
                      <a:pt x="52374" y="196"/>
                    </a:cubicBezTo>
                    <a:lnTo>
                      <a:pt x="1693" y="10012"/>
                    </a:lnTo>
                    <a:cubicBezTo>
                      <a:pt x="677" y="10208"/>
                      <a:pt x="0" y="11205"/>
                      <a:pt x="196" y="12239"/>
                    </a:cubicBezTo>
                    <a:lnTo>
                      <a:pt x="6307" y="43752"/>
                    </a:lnTo>
                    <a:lnTo>
                      <a:pt x="1693" y="44643"/>
                    </a:lnTo>
                    <a:lnTo>
                      <a:pt x="2263" y="47547"/>
                    </a:lnTo>
                    <a:cubicBezTo>
                      <a:pt x="2459" y="48598"/>
                      <a:pt x="3474" y="49275"/>
                      <a:pt x="4525" y="49079"/>
                    </a:cubicBezTo>
                    <a:lnTo>
                      <a:pt x="64346" y="37481"/>
                    </a:lnTo>
                    <a:cubicBezTo>
                      <a:pt x="65397" y="37286"/>
                      <a:pt x="66074" y="36270"/>
                      <a:pt x="65878" y="352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1062800" y="1986854"/>
                <a:ext cx="1993479" cy="1436072"/>
              </a:xfrm>
              <a:custGeom>
                <a:avLst/>
                <a:gdLst/>
                <a:ahLst/>
                <a:cxnLst/>
                <a:rect l="l" t="t" r="r" b="b"/>
                <a:pathLst>
                  <a:path w="60712" h="43736" fill="none" extrusionOk="0">
                    <a:moveTo>
                      <a:pt x="60712" y="33189"/>
                    </a:moveTo>
                    <a:lnTo>
                      <a:pt x="6307" y="43735"/>
                    </a:lnTo>
                    <a:lnTo>
                      <a:pt x="196" y="12239"/>
                    </a:lnTo>
                    <a:cubicBezTo>
                      <a:pt x="0" y="11206"/>
                      <a:pt x="677" y="10209"/>
                      <a:pt x="1710" y="10013"/>
                    </a:cubicBezTo>
                    <a:lnTo>
                      <a:pt x="52357" y="197"/>
                    </a:lnTo>
                    <a:cubicBezTo>
                      <a:pt x="53390" y="1"/>
                      <a:pt x="54387" y="678"/>
                      <a:pt x="54583" y="17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1163997" y="2090415"/>
                <a:ext cx="1791675" cy="1259977"/>
              </a:xfrm>
              <a:custGeom>
                <a:avLst/>
                <a:gdLst/>
                <a:ahLst/>
                <a:cxnLst/>
                <a:rect l="l" t="t" r="r" b="b"/>
                <a:pathLst>
                  <a:path w="54566" h="38373" fill="none" extrusionOk="0">
                    <a:moveTo>
                      <a:pt x="0" y="9495"/>
                    </a:moveTo>
                    <a:lnTo>
                      <a:pt x="48972" y="0"/>
                    </a:lnTo>
                    <a:lnTo>
                      <a:pt x="54565" y="28895"/>
                    </a:lnTo>
                    <a:lnTo>
                      <a:pt x="5612" y="383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1118356" y="3046759"/>
                <a:ext cx="2113983" cy="557473"/>
              </a:xfrm>
              <a:custGeom>
                <a:avLst/>
                <a:gdLst/>
                <a:ahLst/>
                <a:cxnLst/>
                <a:rect l="l" t="t" r="r" b="b"/>
                <a:pathLst>
                  <a:path w="64382" h="16978" fill="none" extrusionOk="0">
                    <a:moveTo>
                      <a:pt x="1" y="12346"/>
                    </a:moveTo>
                    <a:lnTo>
                      <a:pt x="63616" y="1"/>
                    </a:lnTo>
                    <a:lnTo>
                      <a:pt x="64186" y="2922"/>
                    </a:lnTo>
                    <a:cubicBezTo>
                      <a:pt x="64382" y="3973"/>
                      <a:pt x="63705" y="4989"/>
                      <a:pt x="62654" y="5184"/>
                    </a:cubicBezTo>
                    <a:lnTo>
                      <a:pt x="2833" y="16782"/>
                    </a:lnTo>
                    <a:cubicBezTo>
                      <a:pt x="1782" y="16978"/>
                      <a:pt x="767" y="16301"/>
                      <a:pt x="571" y="152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1884028" y="3195336"/>
                <a:ext cx="567422" cy="149760"/>
              </a:xfrm>
              <a:custGeom>
                <a:avLst/>
                <a:gdLst/>
                <a:ahLst/>
                <a:cxnLst/>
                <a:rect l="l" t="t" r="r" b="b"/>
                <a:pathLst>
                  <a:path w="17281" h="4561" fill="none" extrusionOk="0">
                    <a:moveTo>
                      <a:pt x="1" y="3314"/>
                    </a:moveTo>
                    <a:lnTo>
                      <a:pt x="17067" y="0"/>
                    </a:lnTo>
                    <a:lnTo>
                      <a:pt x="17227" y="784"/>
                    </a:lnTo>
                    <a:cubicBezTo>
                      <a:pt x="17281" y="1069"/>
                      <a:pt x="17085" y="1336"/>
                      <a:pt x="16817" y="1390"/>
                    </a:cubicBezTo>
                    <a:lnTo>
                      <a:pt x="767" y="4507"/>
                    </a:lnTo>
                    <a:cubicBezTo>
                      <a:pt x="482" y="4561"/>
                      <a:pt x="214" y="4383"/>
                      <a:pt x="161" y="40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1365799" y="2636719"/>
                <a:ext cx="115842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13184" fill="none" extrusionOk="0">
                    <a:moveTo>
                      <a:pt x="2530" y="13183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3527" y="12987"/>
                    </a:lnTo>
                    <a:close/>
                  </a:path>
                </a:pathLst>
              </a:custGeom>
              <a:solidFill>
                <a:srgbClr val="E5D283"/>
              </a:solidFill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1549443" y="2765989"/>
                <a:ext cx="84846" cy="267934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160" fill="none" extrusionOk="0">
                    <a:moveTo>
                      <a:pt x="998" y="1"/>
                    </a:moveTo>
                    <a:lnTo>
                      <a:pt x="2584" y="7964"/>
                    </a:lnTo>
                    <a:lnTo>
                      <a:pt x="1586" y="8160"/>
                    </a:lnTo>
                    <a:lnTo>
                      <a:pt x="1" y="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1641873" y="2453633"/>
                <a:ext cx="139844" cy="551037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6782" fill="none" extrusionOk="0">
                    <a:moveTo>
                      <a:pt x="3261" y="16782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4258" y="1658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1831985" y="2644337"/>
                <a:ext cx="97126" cy="331108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10084" fill="none" extrusionOk="0">
                    <a:moveTo>
                      <a:pt x="1960" y="10083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2957" y="98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1959483" y="2513293"/>
                <a:ext cx="117024" cy="43348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202" fill="none" extrusionOk="0">
                    <a:moveTo>
                      <a:pt x="2566" y="13201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2104992" y="2463197"/>
                <a:ext cx="117024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184" fill="none" extrusionOk="0">
                    <a:moveTo>
                      <a:pt x="2566" y="13184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29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2254305" y="2455406"/>
                <a:ext cx="116991" cy="43345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13201" fill="none" extrusionOk="0">
                    <a:moveTo>
                      <a:pt x="2565" y="13201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3563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2478303" y="2670637"/>
                <a:ext cx="67903" cy="183712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5595" fill="none" extrusionOk="0">
                    <a:moveTo>
                      <a:pt x="1070" y="5595"/>
                    </a:moveTo>
                    <a:lnTo>
                      <a:pt x="1" y="197"/>
                    </a:lnTo>
                    <a:lnTo>
                      <a:pt x="999" y="1"/>
                    </a:lnTo>
                    <a:lnTo>
                      <a:pt x="2067" y="53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1399126" y="2873030"/>
                <a:ext cx="1336023" cy="256244"/>
              </a:xfrm>
              <a:custGeom>
                <a:avLst/>
                <a:gdLst/>
                <a:ahLst/>
                <a:cxnLst/>
                <a:rect l="l" t="t" r="r" b="b"/>
                <a:pathLst>
                  <a:path w="40689" h="7804" fill="none" extrusionOk="0">
                    <a:moveTo>
                      <a:pt x="40688" y="1"/>
                    </a:moveTo>
                    <a:lnTo>
                      <a:pt x="1" y="780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34"/>
            <p:cNvGrpSpPr/>
            <p:nvPr/>
          </p:nvGrpSpPr>
          <p:grpSpPr>
            <a:xfrm>
              <a:off x="7524694" y="2964516"/>
              <a:ext cx="953591" cy="334099"/>
              <a:chOff x="2271950" y="2722775"/>
              <a:chExt cx="575875" cy="201775"/>
            </a:xfrm>
          </p:grpSpPr>
          <p:sp>
            <p:nvSpPr>
              <p:cNvPr id="285" name="Google Shape;285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34"/>
            <p:cNvGrpSpPr/>
            <p:nvPr/>
          </p:nvGrpSpPr>
          <p:grpSpPr>
            <a:xfrm>
              <a:off x="7653574" y="1141618"/>
              <a:ext cx="695830" cy="643529"/>
              <a:chOff x="3407216" y="1944760"/>
              <a:chExt cx="535831" cy="495479"/>
            </a:xfrm>
          </p:grpSpPr>
          <p:sp>
            <p:nvSpPr>
              <p:cNvPr id="291" name="Google Shape;291;p34"/>
              <p:cNvSpPr/>
              <p:nvPr/>
            </p:nvSpPr>
            <p:spPr>
              <a:xfrm>
                <a:off x="3747055" y="2059977"/>
                <a:ext cx="195992" cy="13048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3974" extrusionOk="0">
                    <a:moveTo>
                      <a:pt x="1" y="3973"/>
                    </a:moveTo>
                    <a:lnTo>
                      <a:pt x="5968" y="3973"/>
                    </a:lnTo>
                    <a:cubicBezTo>
                      <a:pt x="5951" y="2495"/>
                      <a:pt x="5380" y="1087"/>
                      <a:pt x="4383" y="1"/>
                    </a:cubicBezTo>
                    <a:close/>
                  </a:path>
                </a:pathLst>
              </a:custGeom>
              <a:solidFill>
                <a:srgbClr val="E5D283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3715468" y="1944760"/>
                <a:ext cx="143916" cy="193628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5897" extrusionOk="0">
                    <a:moveTo>
                      <a:pt x="1" y="0"/>
                    </a:moveTo>
                    <a:lnTo>
                      <a:pt x="1" y="5897"/>
                    </a:lnTo>
                    <a:lnTo>
                      <a:pt x="4383" y="1924"/>
                    </a:lnTo>
                    <a:cubicBezTo>
                      <a:pt x="3261" y="695"/>
                      <a:pt x="1675" y="0"/>
                      <a:pt x="1" y="0"/>
                    </a:cubicBezTo>
                    <a:close/>
                  </a:path>
                </a:pathLst>
              </a:custGeom>
              <a:solidFill>
                <a:srgbClr val="E5D283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3407216" y="2031904"/>
                <a:ext cx="459197" cy="408336"/>
              </a:xfrm>
              <a:custGeom>
                <a:avLst/>
                <a:gdLst/>
                <a:ahLst/>
                <a:cxnLst/>
                <a:rect l="l" t="t" r="r" b="b"/>
                <a:pathLst>
                  <a:path w="13985" h="12436" extrusionOk="0">
                    <a:moveTo>
                      <a:pt x="13985" y="5986"/>
                    </a:moveTo>
                    <a:lnTo>
                      <a:pt x="13985" y="5897"/>
                    </a:lnTo>
                    <a:lnTo>
                      <a:pt x="7999" y="5897"/>
                    </a:lnTo>
                    <a:lnTo>
                      <a:pt x="7999" y="1"/>
                    </a:lnTo>
                    <a:cubicBezTo>
                      <a:pt x="2673" y="1"/>
                      <a:pt x="0" y="6449"/>
                      <a:pt x="3777" y="10208"/>
                    </a:cubicBezTo>
                    <a:cubicBezTo>
                      <a:pt x="5487" y="11918"/>
                      <a:pt x="8053" y="12435"/>
                      <a:pt x="10297" y="11509"/>
                    </a:cubicBezTo>
                    <a:cubicBezTo>
                      <a:pt x="12524" y="10582"/>
                      <a:pt x="13985" y="8409"/>
                      <a:pt x="13985" y="5986"/>
                    </a:cubicBez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34"/>
            <p:cNvSpPr/>
            <p:nvPr/>
          </p:nvSpPr>
          <p:spPr>
            <a:xfrm>
              <a:off x="8170289" y="42038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8030063" y="757530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solidFill>
              <a:srgbClr val="E5D28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256650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solidFill>
              <a:srgbClr val="E5D28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708296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65327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solidFill>
              <a:srgbClr val="E5D28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041963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solidFill>
              <a:srgbClr val="E5D28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5692426" y="4028640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solidFill>
              <a:srgbClr val="E5D28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 rot="-1685758">
              <a:off x="6377366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 rot="-1685758">
              <a:off x="7465216" y="4052484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6575627" y="3816888"/>
              <a:ext cx="335779" cy="396117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138089" y="1527749"/>
              <a:ext cx="107827" cy="108460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6882732" y="2040297"/>
              <a:ext cx="1861102" cy="1904111"/>
              <a:chOff x="6882732" y="2040297"/>
              <a:chExt cx="1861102" cy="1904111"/>
            </a:xfrm>
          </p:grpSpPr>
          <p:grpSp>
            <p:nvGrpSpPr>
              <p:cNvPr id="306" name="Google Shape;306;p34"/>
              <p:cNvGrpSpPr/>
              <p:nvPr/>
            </p:nvGrpSpPr>
            <p:grpSpPr>
              <a:xfrm rot="1800000">
                <a:off x="7153488" y="2273972"/>
                <a:ext cx="1319590" cy="1436760"/>
                <a:chOff x="2956444" y="-416775"/>
                <a:chExt cx="1627918" cy="1772276"/>
              </a:xfrm>
            </p:grpSpPr>
            <p:sp>
              <p:nvSpPr>
                <p:cNvPr id="307" name="Google Shape;307;p34"/>
                <p:cNvSpPr/>
                <p:nvPr/>
              </p:nvSpPr>
              <p:spPr>
                <a:xfrm rot="-1685758">
                  <a:off x="3256913" y="-103587"/>
                  <a:ext cx="989043" cy="98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17" h="28717" extrusionOk="0">
                      <a:moveTo>
                        <a:pt x="27541" y="12221"/>
                      </a:moveTo>
                      <a:cubicBezTo>
                        <a:pt x="28717" y="19507"/>
                        <a:pt x="23765" y="26365"/>
                        <a:pt x="16479" y="27541"/>
                      </a:cubicBezTo>
                      <a:cubicBezTo>
                        <a:pt x="9210" y="28717"/>
                        <a:pt x="2352" y="23765"/>
                        <a:pt x="1176" y="16478"/>
                      </a:cubicBezTo>
                      <a:cubicBezTo>
                        <a:pt x="0" y="9192"/>
                        <a:pt x="4953" y="2334"/>
                        <a:pt x="12239" y="1158"/>
                      </a:cubicBezTo>
                      <a:cubicBezTo>
                        <a:pt x="19525" y="0"/>
                        <a:pt x="26383" y="4953"/>
                        <a:pt x="27541" y="12221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4"/>
                <p:cNvSpPr/>
                <p:nvPr/>
              </p:nvSpPr>
              <p:spPr>
                <a:xfrm rot="-1685758">
                  <a:off x="4089280" y="737191"/>
                  <a:ext cx="118443" cy="20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9" h="5951" extrusionOk="0">
                      <a:moveTo>
                        <a:pt x="1" y="499"/>
                      </a:moveTo>
                      <a:lnTo>
                        <a:pt x="2227" y="0"/>
                      </a:lnTo>
                      <a:lnTo>
                        <a:pt x="3439" y="5451"/>
                      </a:lnTo>
                      <a:lnTo>
                        <a:pt x="1230" y="5950"/>
                      </a:lnTo>
                      <a:close/>
                    </a:path>
                  </a:pathLst>
                </a:custGeom>
                <a:solidFill>
                  <a:srgbClr val="E5D283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4"/>
                <p:cNvSpPr/>
                <p:nvPr/>
              </p:nvSpPr>
              <p:spPr>
                <a:xfrm rot="-1685758">
                  <a:off x="4188388" y="804968"/>
                  <a:ext cx="292714" cy="51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9" h="14859" extrusionOk="0">
                      <a:moveTo>
                        <a:pt x="1" y="1266"/>
                      </a:moveTo>
                      <a:lnTo>
                        <a:pt x="5648" y="1"/>
                      </a:lnTo>
                      <a:lnTo>
                        <a:pt x="8213" y="11456"/>
                      </a:lnTo>
                      <a:cubicBezTo>
                        <a:pt x="8498" y="12774"/>
                        <a:pt x="7679" y="14057"/>
                        <a:pt x="6378" y="14359"/>
                      </a:cubicBezTo>
                      <a:lnTo>
                        <a:pt x="5452" y="14555"/>
                      </a:lnTo>
                      <a:cubicBezTo>
                        <a:pt x="4151" y="14858"/>
                        <a:pt x="2851" y="14021"/>
                        <a:pt x="2566" y="12720"/>
                      </a:cubicBezTo>
                      <a:lnTo>
                        <a:pt x="1" y="1266"/>
                      </a:lnTo>
                      <a:close/>
                    </a:path>
                  </a:pathLst>
                </a:custGeom>
                <a:solidFill>
                  <a:srgbClr val="E5D283"/>
                </a:solidFill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34"/>
                <p:cNvSpPr/>
                <p:nvPr/>
              </p:nvSpPr>
              <p:spPr>
                <a:xfrm rot="-1685758">
                  <a:off x="3167104" y="-212431"/>
                  <a:ext cx="1164555" cy="118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34436" extrusionOk="0">
                      <a:moveTo>
                        <a:pt x="13344" y="1924"/>
                      </a:moveTo>
                      <a:cubicBezTo>
                        <a:pt x="7038" y="3349"/>
                        <a:pt x="2210" y="8408"/>
                        <a:pt x="1105" y="14768"/>
                      </a:cubicBezTo>
                      <a:cubicBezTo>
                        <a:pt x="1" y="21128"/>
                        <a:pt x="2833" y="27523"/>
                        <a:pt x="8285" y="30979"/>
                      </a:cubicBezTo>
                      <a:cubicBezTo>
                        <a:pt x="13754" y="34435"/>
                        <a:pt x="20737" y="34275"/>
                        <a:pt x="26028" y="30552"/>
                      </a:cubicBezTo>
                      <a:cubicBezTo>
                        <a:pt x="31301" y="26828"/>
                        <a:pt x="33813" y="20308"/>
                        <a:pt x="32405" y="14002"/>
                      </a:cubicBezTo>
                      <a:cubicBezTo>
                        <a:pt x="30481" y="5416"/>
                        <a:pt x="21948" y="0"/>
                        <a:pt x="13344" y="1924"/>
                      </a:cubicBezTo>
                      <a:close/>
                      <a:moveTo>
                        <a:pt x="19757" y="30534"/>
                      </a:moveTo>
                      <a:cubicBezTo>
                        <a:pt x="14484" y="31710"/>
                        <a:pt x="9015" y="29607"/>
                        <a:pt x="5897" y="25190"/>
                      </a:cubicBezTo>
                      <a:cubicBezTo>
                        <a:pt x="2798" y="20772"/>
                        <a:pt x="2655" y="14911"/>
                        <a:pt x="5541" y="10350"/>
                      </a:cubicBezTo>
                      <a:cubicBezTo>
                        <a:pt x="8445" y="5790"/>
                        <a:pt x="13789" y="3403"/>
                        <a:pt x="19116" y="4329"/>
                      </a:cubicBezTo>
                      <a:cubicBezTo>
                        <a:pt x="24442" y="5255"/>
                        <a:pt x="28682" y="9299"/>
                        <a:pt x="29876" y="14572"/>
                      </a:cubicBezTo>
                      <a:cubicBezTo>
                        <a:pt x="31479" y="21769"/>
                        <a:pt x="26954" y="28913"/>
                        <a:pt x="19757" y="30534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4"/>
                <p:cNvSpPr/>
                <p:nvPr/>
              </p:nvSpPr>
              <p:spPr>
                <a:xfrm rot="-1685758">
                  <a:off x="3633731" y="686682"/>
                  <a:ext cx="59549" cy="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6" fill="none" extrusionOk="0">
                      <a:moveTo>
                        <a:pt x="1729" y="748"/>
                      </a:moveTo>
                      <a:cubicBezTo>
                        <a:pt x="1729" y="1408"/>
                        <a:pt x="945" y="1746"/>
                        <a:pt x="464" y="1283"/>
                      </a:cubicBezTo>
                      <a:cubicBezTo>
                        <a:pt x="1" y="820"/>
                        <a:pt x="321" y="18"/>
                        <a:pt x="980" y="18"/>
                      </a:cubicBezTo>
                      <a:cubicBezTo>
                        <a:pt x="1390" y="0"/>
                        <a:pt x="1729" y="339"/>
                        <a:pt x="1729" y="74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4"/>
                <p:cNvSpPr/>
                <p:nvPr/>
              </p:nvSpPr>
              <p:spPr>
                <a:xfrm rot="-1685758">
                  <a:off x="3920185" y="240959"/>
                  <a:ext cx="59549" cy="6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7" fill="none" extrusionOk="0">
                      <a:moveTo>
                        <a:pt x="1729" y="749"/>
                      </a:moveTo>
                      <a:cubicBezTo>
                        <a:pt x="1729" y="1408"/>
                        <a:pt x="927" y="1746"/>
                        <a:pt x="464" y="1283"/>
                      </a:cubicBezTo>
                      <a:cubicBezTo>
                        <a:pt x="1" y="802"/>
                        <a:pt x="321" y="0"/>
                        <a:pt x="998" y="0"/>
                      </a:cubicBezTo>
                      <a:cubicBezTo>
                        <a:pt x="1408" y="0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4"/>
                <p:cNvSpPr/>
                <p:nvPr/>
              </p:nvSpPr>
              <p:spPr>
                <a:xfrm rot="-1685758">
                  <a:off x="3804917" y="483952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49"/>
                      </a:moveTo>
                      <a:cubicBezTo>
                        <a:pt x="1729" y="1408"/>
                        <a:pt x="927" y="1729"/>
                        <a:pt x="464" y="1266"/>
                      </a:cubicBezTo>
                      <a:cubicBezTo>
                        <a:pt x="1" y="803"/>
                        <a:pt x="322" y="1"/>
                        <a:pt x="999" y="1"/>
                      </a:cubicBezTo>
                      <a:cubicBezTo>
                        <a:pt x="1390" y="1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4"/>
                <p:cNvSpPr/>
                <p:nvPr/>
              </p:nvSpPr>
              <p:spPr>
                <a:xfrm rot="-1685758">
                  <a:off x="3656982" y="206840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31"/>
                      </a:moveTo>
                      <a:cubicBezTo>
                        <a:pt x="1729" y="1390"/>
                        <a:pt x="927" y="1729"/>
                        <a:pt x="464" y="1266"/>
                      </a:cubicBezTo>
                      <a:cubicBezTo>
                        <a:pt x="1" y="785"/>
                        <a:pt x="322" y="1"/>
                        <a:pt x="999" y="1"/>
                      </a:cubicBezTo>
                      <a:cubicBezTo>
                        <a:pt x="1390" y="1"/>
                        <a:pt x="1729" y="322"/>
                        <a:pt x="1729" y="73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4"/>
                <p:cNvSpPr/>
                <p:nvPr/>
              </p:nvSpPr>
              <p:spPr>
                <a:xfrm rot="-1685758">
                  <a:off x="3625057" y="514757"/>
                  <a:ext cx="17221" cy="17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5042" fill="none" extrusionOk="0">
                      <a:moveTo>
                        <a:pt x="1" y="5042"/>
                      </a:moveTo>
                      <a:lnTo>
                        <a:pt x="50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4"/>
                <p:cNvSpPr/>
                <p:nvPr/>
              </p:nvSpPr>
              <p:spPr>
                <a:xfrm rot="-1685758">
                  <a:off x="3641679" y="449510"/>
                  <a:ext cx="154675" cy="97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" h="2833" fill="none" extrusionOk="0">
                      <a:moveTo>
                        <a:pt x="1" y="0"/>
                      </a:moveTo>
                      <a:lnTo>
                        <a:pt x="4490" y="28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4"/>
                <p:cNvSpPr/>
                <p:nvPr/>
              </p:nvSpPr>
              <p:spPr>
                <a:xfrm rot="-1685758">
                  <a:off x="3762760" y="237601"/>
                  <a:ext cx="34" cy="26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643" fill="none" extrusionOk="0">
                      <a:moveTo>
                        <a:pt x="1" y="764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4"/>
                <p:cNvSpPr/>
                <p:nvPr/>
              </p:nvSpPr>
              <p:spPr>
                <a:xfrm rot="-1685758">
                  <a:off x="3732400" y="186253"/>
                  <a:ext cx="173652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" h="3564" fill="none" extrusionOk="0">
                      <a:moveTo>
                        <a:pt x="0" y="1"/>
                      </a:moveTo>
                      <a:lnTo>
                        <a:pt x="5042" y="35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4"/>
                <p:cNvSpPr/>
                <p:nvPr/>
              </p:nvSpPr>
              <p:spPr>
                <a:xfrm rot="-1685758">
                  <a:off x="3885238" y="25901"/>
                  <a:ext cx="654" cy="23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6700" fill="none" extrusionOk="0">
                      <a:moveTo>
                        <a:pt x="0" y="6699"/>
                      </a:moveTo>
                      <a:lnTo>
                        <a:pt x="18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4"/>
                <p:cNvSpPr/>
                <p:nvPr/>
              </p:nvSpPr>
              <p:spPr>
                <a:xfrm rot="-1685758">
                  <a:off x="3819341" y="33672"/>
                  <a:ext cx="34992" cy="30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874" fill="none" extrusionOk="0">
                      <a:moveTo>
                        <a:pt x="1016" y="838"/>
                      </a:moveTo>
                      <a:lnTo>
                        <a:pt x="481" y="0"/>
                      </a:lnTo>
                      <a:lnTo>
                        <a:pt x="0" y="87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321;p34"/>
              <p:cNvSpPr/>
              <p:nvPr/>
            </p:nvSpPr>
            <p:spPr>
              <a:xfrm rot="113924">
                <a:off x="7656437" y="2922773"/>
                <a:ext cx="48270" cy="48274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fill="none" extrusionOk="0">
                    <a:moveTo>
                      <a:pt x="1729" y="731"/>
                    </a:moveTo>
                    <a:cubicBezTo>
                      <a:pt x="1729" y="1390"/>
                      <a:pt x="927" y="1729"/>
                      <a:pt x="464" y="1266"/>
                    </a:cubicBezTo>
                    <a:cubicBezTo>
                      <a:pt x="1" y="785"/>
                      <a:pt x="322" y="1"/>
                      <a:pt x="999" y="1"/>
                    </a:cubicBezTo>
                    <a:cubicBezTo>
                      <a:pt x="1390" y="1"/>
                      <a:pt x="1729" y="322"/>
                      <a:pt x="1729" y="7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2" name="Google Shape;322;p34">
            <a:hlinkClick r:id="rId3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9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0" grpId="0" build="p"/>
      <p:bldP spid="2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1026" name="Picture 2" descr="Virtual | Coder Found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3980"/>
            <a:ext cx="2255520" cy="283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is My 3 Year Old So Mean &amp; When to Worry About It? - ChildFun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" y="1364004"/>
            <a:ext cx="2257200" cy="28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1251025" y="1105810"/>
            <a:ext cx="3437730" cy="1066800"/>
          </a:xfrm>
          <a:prstGeom prst="wedgeEllipseCallout">
            <a:avLst>
              <a:gd name="adj1" fmla="val -43222"/>
              <a:gd name="adj2" fmla="val 9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4665847" y="3243921"/>
            <a:ext cx="2508763" cy="1066800"/>
          </a:xfrm>
          <a:prstGeom prst="wedgeEllipseCallout">
            <a:avLst>
              <a:gd name="adj1" fmla="val 66056"/>
              <a:gd name="adj2" fmla="val -113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That is a </a:t>
            </a:r>
            <a:r>
              <a:rPr lang="en-US" dirty="0" smtClean="0"/>
              <a:t>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2130" y="2412321"/>
            <a:ext cx="1191491" cy="1663200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1026" name="Picture 2" descr="Virtual | Coder Found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3980"/>
            <a:ext cx="2255520" cy="283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is My 3 Year Old So Mean &amp; When to Worry About It? - ChildFun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" y="1364004"/>
            <a:ext cx="2257200" cy="28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1251025" y="1105810"/>
            <a:ext cx="3437730" cy="1066800"/>
          </a:xfrm>
          <a:prstGeom prst="wedgeEllipseCallout">
            <a:avLst>
              <a:gd name="adj1" fmla="val -43222"/>
              <a:gd name="adj2" fmla="val 9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</a:t>
            </a:r>
            <a:r>
              <a:rPr lang="en-US" dirty="0" smtClean="0"/>
              <a:t>book</a:t>
            </a:r>
            <a:r>
              <a:rPr lang="en-US" dirty="0" smtClean="0"/>
              <a:t> </a:t>
            </a:r>
            <a:r>
              <a:rPr lang="en-US" dirty="0" smtClean="0"/>
              <a:t>in French?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4922519" y="3243921"/>
            <a:ext cx="2508763" cy="1066800"/>
          </a:xfrm>
          <a:prstGeom prst="wedgeEllipseCallout">
            <a:avLst>
              <a:gd name="adj1" fmla="val 66056"/>
              <a:gd name="adj2" fmla="val -113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/>
              <a:t> livre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070403" y="2647521"/>
            <a:ext cx="1191491" cy="1663200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8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1026" name="Picture 2" descr="Virtual | Coder Found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3980"/>
            <a:ext cx="2255520" cy="283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is My 3 Year Old So Mean &amp; When to Worry About It? - ChildFun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" y="1364004"/>
            <a:ext cx="2257200" cy="28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1251025" y="1105810"/>
            <a:ext cx="3437730" cy="1066800"/>
          </a:xfrm>
          <a:prstGeom prst="wedgeEllipseCallout">
            <a:avLst>
              <a:gd name="adj1" fmla="val -43222"/>
              <a:gd name="adj2" fmla="val 9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Hey </a:t>
            </a:r>
            <a:r>
              <a:rPr lang="en-US" dirty="0" err="1" smtClean="0"/>
              <a:t>Papaaaaa</a:t>
            </a:r>
            <a:r>
              <a:rPr lang="en-US" dirty="0" smtClean="0"/>
              <a:t> 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" name="Oval Callout 53"/>
          <p:cNvSpPr/>
          <p:nvPr/>
        </p:nvSpPr>
        <p:spPr>
          <a:xfrm>
            <a:off x="4922519" y="3243921"/>
            <a:ext cx="2508763" cy="1066800"/>
          </a:xfrm>
          <a:prstGeom prst="wedgeEllipseCallout">
            <a:avLst>
              <a:gd name="adj1" fmla="val 66056"/>
              <a:gd name="adj2" fmla="val -113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do you </a:t>
            </a:r>
            <a:r>
              <a:rPr lang="en-US" dirty="0" smtClean="0"/>
              <a:t>want?????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1026" name="Picture 2" descr="Virtual | Coder Found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3980"/>
            <a:ext cx="2255520" cy="283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is My 3 Year Old So Mean &amp; When to Worry About It? - ChildFun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" y="1364004"/>
            <a:ext cx="2257200" cy="28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1251025" y="1105810"/>
            <a:ext cx="3437730" cy="1066800"/>
          </a:xfrm>
          <a:prstGeom prst="wedgeEllipseCallout">
            <a:avLst>
              <a:gd name="adj1" fmla="val -43222"/>
              <a:gd name="adj2" fmla="val 9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thissssssss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4513943" y="3243921"/>
            <a:ext cx="2660667" cy="1066800"/>
          </a:xfrm>
          <a:prstGeom prst="wedgeEllipseCallout">
            <a:avLst>
              <a:gd name="adj1" fmla="val 66056"/>
              <a:gd name="adj2" fmla="val -113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That is </a:t>
            </a:r>
            <a:r>
              <a:rPr lang="en-US" dirty="0" smtClean="0"/>
              <a:t>my slush fund</a:t>
            </a:r>
          </a:p>
        </p:txBody>
      </p:sp>
      <p:sp>
        <p:nvSpPr>
          <p:cNvPr id="2" name="Rectangle 1"/>
          <p:cNvSpPr/>
          <p:nvPr/>
        </p:nvSpPr>
        <p:spPr>
          <a:xfrm>
            <a:off x="2312050" y="2584732"/>
            <a:ext cx="1621400" cy="119258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1026" name="Picture 2" descr="Virtual | Coder Found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3980"/>
            <a:ext cx="2255520" cy="283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is My 3 Year Old So Mean &amp; When to Worry About It? - ChildFun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" y="1364004"/>
            <a:ext cx="2257200" cy="28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1251025" y="1105810"/>
            <a:ext cx="3437730" cy="1066800"/>
          </a:xfrm>
          <a:prstGeom prst="wedgeEllipseCallout">
            <a:avLst>
              <a:gd name="adj1" fmla="val -43222"/>
              <a:gd name="adj2" fmla="val 9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thissssssss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4922519" y="3243921"/>
            <a:ext cx="2508763" cy="1066800"/>
          </a:xfrm>
          <a:prstGeom prst="wedgeEllipseCallout">
            <a:avLst>
              <a:gd name="adj1" fmla="val 66056"/>
              <a:gd name="adj2" fmla="val -113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Whattttt</a:t>
            </a:r>
            <a:r>
              <a:rPr lang="en-US" dirty="0" smtClean="0"/>
              <a:t>?? Where did u get that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312050" y="2584732"/>
            <a:ext cx="1621400" cy="119258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2050" name="Picture 2" descr="Vợ chồng cãi nhau, chỉ cần nhớ điều này sẽ giúp hai người 'hạ hỏa' ngay lập  tứ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969" y="1403648"/>
            <a:ext cx="5316062" cy="299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7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5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6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7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8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9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2" name="Sweaty coding speedru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64493" y="1159150"/>
            <a:ext cx="6022182" cy="33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1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87;p41"/>
          <p:cNvSpPr txBox="1">
            <a:spLocks noGrp="1"/>
          </p:cNvSpPr>
          <p:nvPr>
            <p:ph type="title"/>
          </p:nvPr>
        </p:nvSpPr>
        <p:spPr>
          <a:xfrm>
            <a:off x="299669" y="2200315"/>
            <a:ext cx="2169704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smtClean="0">
                <a:solidFill>
                  <a:srgbClr val="E5D283"/>
                </a:solidFill>
              </a:rPr>
              <a:t>Detect objects</a:t>
            </a:r>
            <a:endParaRPr sz="1900" dirty="0">
              <a:solidFill>
                <a:srgbClr val="E5D283"/>
              </a:solidFill>
            </a:endParaRPr>
          </a:p>
        </p:txBody>
      </p:sp>
      <p:sp>
        <p:nvSpPr>
          <p:cNvPr id="63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238872" y="2847130"/>
            <a:ext cx="2111897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rgbClr val="E5D283"/>
                </a:solidFill>
              </a:rPr>
              <a:t>We use </a:t>
            </a:r>
            <a:r>
              <a:rPr lang="en-US" dirty="0" err="1" smtClean="0">
                <a:solidFill>
                  <a:srgbClr val="E5D283"/>
                </a:solidFill>
              </a:rPr>
              <a:t>OpenVision’s</a:t>
            </a:r>
            <a:r>
              <a:rPr lang="en-US" dirty="0" smtClean="0">
                <a:solidFill>
                  <a:srgbClr val="E5D283"/>
                </a:solidFill>
              </a:rPr>
              <a:t> API to be able to detect objects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4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cxnSp>
        <p:nvCxnSpPr>
          <p:cNvPr id="65" name="Google Shape;692;p41"/>
          <p:cNvCxnSpPr/>
          <p:nvPr/>
        </p:nvCxnSpPr>
        <p:spPr>
          <a:xfrm>
            <a:off x="299669" y="2827740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93;p41"/>
          <p:cNvSpPr/>
          <p:nvPr/>
        </p:nvSpPr>
        <p:spPr>
          <a:xfrm>
            <a:off x="946249" y="1362565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67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8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69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86" name="Google Shape;626;p39">
            <a:hlinkClick r:id="rId4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627;p39">
            <a:hlinkClick r:id="rId5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" name="Google Shape;628;p39">
            <a:hlinkClick r:id="rId6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" name="Google Shape;628;p39">
            <a:hlinkClick r:id="rId7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0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91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2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3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4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5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6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7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8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9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00" name="Google Shape;322;p34">
            <a:hlinkClick r:id="rId8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24" name="Google Shape;687;p41"/>
          <p:cNvSpPr txBox="1">
            <a:spLocks noGrp="1"/>
          </p:cNvSpPr>
          <p:nvPr>
            <p:ph type="title"/>
          </p:nvPr>
        </p:nvSpPr>
        <p:spPr>
          <a:xfrm>
            <a:off x="3464848" y="2200315"/>
            <a:ext cx="2169704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smtClean="0">
                <a:solidFill>
                  <a:srgbClr val="E5D283"/>
                </a:solidFill>
              </a:rPr>
              <a:t>Learning new words</a:t>
            </a:r>
            <a:endParaRPr sz="1900" dirty="0">
              <a:solidFill>
                <a:srgbClr val="E5D283"/>
              </a:solidFill>
            </a:endParaRPr>
          </a:p>
        </p:txBody>
      </p:sp>
      <p:sp>
        <p:nvSpPr>
          <p:cNvPr id="125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3404051" y="2847130"/>
            <a:ext cx="2111897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hlink"/>
              </a:buClr>
              <a:buSzPts val="1100"/>
            </a:pPr>
            <a:r>
              <a:rPr lang="en-US" dirty="0" smtClean="0">
                <a:solidFill>
                  <a:srgbClr val="E5D283"/>
                </a:solidFill>
              </a:rPr>
              <a:t>After detect object, we can see how it is written in different languages</a:t>
            </a:r>
            <a:endParaRPr lang="en-US" dirty="0">
              <a:solidFill>
                <a:srgbClr val="E5D28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>
              <a:solidFill>
                <a:srgbClr val="E5D283"/>
              </a:solidFill>
            </a:endParaRPr>
          </a:p>
        </p:txBody>
      </p:sp>
      <p:cxnSp>
        <p:nvCxnSpPr>
          <p:cNvPr id="126" name="Google Shape;692;p41"/>
          <p:cNvCxnSpPr/>
          <p:nvPr/>
        </p:nvCxnSpPr>
        <p:spPr>
          <a:xfrm>
            <a:off x="3464848" y="2827740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693;p41"/>
          <p:cNvSpPr/>
          <p:nvPr/>
        </p:nvSpPr>
        <p:spPr>
          <a:xfrm>
            <a:off x="4111428" y="1362565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29" name="Google Shape;687;p41"/>
          <p:cNvSpPr txBox="1">
            <a:spLocks noGrp="1"/>
          </p:cNvSpPr>
          <p:nvPr>
            <p:ph type="title"/>
          </p:nvPr>
        </p:nvSpPr>
        <p:spPr>
          <a:xfrm>
            <a:off x="6572220" y="2200315"/>
            <a:ext cx="2169704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900" dirty="0">
                <a:solidFill>
                  <a:srgbClr val="E5D283"/>
                </a:solidFill>
              </a:rPr>
              <a:t>Learning </a:t>
            </a:r>
            <a:r>
              <a:rPr lang="en-US" sz="1900" dirty="0" smtClean="0">
                <a:solidFill>
                  <a:srgbClr val="E5D283"/>
                </a:solidFill>
              </a:rPr>
              <a:t>pronunciation</a:t>
            </a:r>
            <a:endParaRPr sz="1900" dirty="0">
              <a:solidFill>
                <a:srgbClr val="E5D283"/>
              </a:solidFill>
            </a:endParaRPr>
          </a:p>
        </p:txBody>
      </p:sp>
      <p:sp>
        <p:nvSpPr>
          <p:cNvPr id="130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6511423" y="2847130"/>
            <a:ext cx="2111897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hlink"/>
              </a:buClr>
              <a:buSzPts val="1100"/>
            </a:pPr>
            <a:r>
              <a:rPr lang="en-US" dirty="0" smtClean="0">
                <a:solidFill>
                  <a:srgbClr val="E5D283"/>
                </a:solidFill>
              </a:rPr>
              <a:t>We use </a:t>
            </a:r>
            <a:r>
              <a:rPr lang="en-US" dirty="0">
                <a:solidFill>
                  <a:srgbClr val="E5D283"/>
                </a:solidFill>
              </a:rPr>
              <a:t>Google </a:t>
            </a:r>
            <a:r>
              <a:rPr lang="en-US" dirty="0" smtClean="0">
                <a:solidFill>
                  <a:srgbClr val="E5D283"/>
                </a:solidFill>
              </a:rPr>
              <a:t>Text </a:t>
            </a:r>
            <a:r>
              <a:rPr lang="en-US" dirty="0">
                <a:solidFill>
                  <a:srgbClr val="E5D283"/>
                </a:solidFill>
              </a:rPr>
              <a:t>to </a:t>
            </a:r>
            <a:r>
              <a:rPr lang="en-US" dirty="0" smtClean="0">
                <a:solidFill>
                  <a:srgbClr val="E5D283"/>
                </a:solidFill>
              </a:rPr>
              <a:t>Speech ( </a:t>
            </a:r>
            <a:r>
              <a:rPr lang="en-US" dirty="0" err="1" smtClean="0">
                <a:solidFill>
                  <a:srgbClr val="E5D283"/>
                </a:solidFill>
              </a:rPr>
              <a:t>TtS</a:t>
            </a:r>
            <a:r>
              <a:rPr lang="en-US" dirty="0" smtClean="0">
                <a:solidFill>
                  <a:srgbClr val="E5D283"/>
                </a:solidFill>
              </a:rPr>
              <a:t> )</a:t>
            </a:r>
            <a:endParaRPr dirty="0">
              <a:solidFill>
                <a:srgbClr val="E5D283"/>
              </a:solidFill>
            </a:endParaRPr>
          </a:p>
        </p:txBody>
      </p:sp>
      <p:cxnSp>
        <p:nvCxnSpPr>
          <p:cNvPr id="131" name="Google Shape;692;p41"/>
          <p:cNvCxnSpPr/>
          <p:nvPr/>
        </p:nvCxnSpPr>
        <p:spPr>
          <a:xfrm>
            <a:off x="6572220" y="2827740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693;p41"/>
          <p:cNvSpPr/>
          <p:nvPr/>
        </p:nvSpPr>
        <p:spPr>
          <a:xfrm>
            <a:off x="7218800" y="1362565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7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build="p"/>
      <p:bldP spid="64" grpId="0"/>
      <p:bldP spid="66" grpId="0" animBg="1"/>
      <p:bldP spid="124" grpId="0"/>
      <p:bldP spid="125" grpId="0" build="p"/>
      <p:bldP spid="127" grpId="0" animBg="1"/>
      <p:bldP spid="129" grpId="0"/>
      <p:bldP spid="130" grpId="0" build="p"/>
      <p:bldP spid="1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/>
          <p:nvPr/>
        </p:nvSpPr>
        <p:spPr>
          <a:xfrm>
            <a:off x="714358" y="1460414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E5D283"/>
                </a:solidFill>
              </a:rPr>
              <a:t>OPENVISON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649" name="Google Shape;649;p40"/>
          <p:cNvSpPr/>
          <p:nvPr/>
        </p:nvSpPr>
        <p:spPr>
          <a:xfrm>
            <a:off x="2456600" y="1311629"/>
            <a:ext cx="1597737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 smtClean="0">
                <a:ln w="9525" cap="flat" cmpd="sng">
                  <a:solidFill>
                    <a:srgbClr val="E5D28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WHAT IS</a:t>
            </a:r>
            <a:endParaRPr b="0" i="0" dirty="0">
              <a:ln w="9525" cap="flat" cmpd="sng">
                <a:solidFill>
                  <a:srgbClr val="E5D28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  <a:solidFill>
            <a:srgbClr val="E5D283"/>
          </a:solidFill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5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6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2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" grpId="0" animBg="1"/>
      <p:bldP spid="646" grpId="0"/>
      <p:bldP spid="648" grpId="0"/>
      <p:bldP spid="6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Ope</a:t>
            </a:r>
            <a:r>
              <a:rPr lang="en-US" dirty="0" smtClean="0">
                <a:solidFill>
                  <a:srgbClr val="E5D283"/>
                </a:solidFill>
              </a:rPr>
              <a:t>n vision </a:t>
            </a:r>
            <a:r>
              <a:rPr lang="en-US" dirty="0" err="1" smtClean="0">
                <a:solidFill>
                  <a:srgbClr val="E5D283"/>
                </a:solidFill>
              </a:rPr>
              <a:t>api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7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8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69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86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0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91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2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3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4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5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6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7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8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9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00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41" name="Title 8"/>
          <p:cNvSpPr>
            <a:spLocks noGrp="1"/>
          </p:cNvSpPr>
          <p:nvPr>
            <p:ph type="title" idx="2"/>
          </p:nvPr>
        </p:nvSpPr>
        <p:spPr>
          <a:xfrm>
            <a:off x="714299" y="1409700"/>
            <a:ext cx="7715399" cy="548640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rgbClr val="E5D283"/>
                </a:solidFill>
              </a:rPr>
              <a:t>- </a:t>
            </a:r>
            <a:r>
              <a:rPr lang="en-US" sz="2200" dirty="0">
                <a:solidFill>
                  <a:srgbClr val="E5D283"/>
                </a:solidFill>
              </a:rPr>
              <a:t>It is an open source computer vision API based on open source models</a:t>
            </a:r>
            <a:r>
              <a:rPr lang="en-US" sz="2200" dirty="0" smtClean="0">
                <a:solidFill>
                  <a:srgbClr val="E5D283"/>
                </a:solidFill>
              </a:rPr>
              <a:t>.</a:t>
            </a:r>
            <a:br>
              <a:rPr lang="en-US" sz="2200" dirty="0" smtClean="0">
                <a:solidFill>
                  <a:srgbClr val="E5D283"/>
                </a:solidFill>
              </a:rPr>
            </a:br>
            <a:endParaRPr lang="en-US" sz="2200" dirty="0">
              <a:solidFill>
                <a:srgbClr val="E5D283"/>
              </a:solidFill>
            </a:endParaRPr>
          </a:p>
        </p:txBody>
      </p:sp>
      <p:sp>
        <p:nvSpPr>
          <p:cNvPr id="42" name="Title 8"/>
          <p:cNvSpPr>
            <a:spLocks noGrp="1"/>
          </p:cNvSpPr>
          <p:nvPr>
            <p:ph type="title" idx="2"/>
          </p:nvPr>
        </p:nvSpPr>
        <p:spPr>
          <a:xfrm>
            <a:off x="714299" y="2079025"/>
            <a:ext cx="7715399" cy="548640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rgbClr val="E5D283"/>
                </a:solidFill>
              </a:rPr>
              <a:t>- </a:t>
            </a:r>
            <a:r>
              <a:rPr lang="en-US" sz="2200" dirty="0">
                <a:solidFill>
                  <a:srgbClr val="E5D283"/>
                </a:solidFill>
              </a:rPr>
              <a:t>It provides a simple and easy-to-use interface for performing a variety of computer vision tasks, including object detection, image classification, and image segmentation.</a:t>
            </a:r>
            <a:br>
              <a:rPr lang="en-US" sz="2200" dirty="0">
                <a:solidFill>
                  <a:srgbClr val="E5D283"/>
                </a:solidFill>
              </a:rPr>
            </a:br>
            <a:endParaRPr lang="en-US" sz="2200" dirty="0">
              <a:solidFill>
                <a:srgbClr val="E5D283"/>
              </a:solidFill>
            </a:endParaRPr>
          </a:p>
        </p:txBody>
      </p:sp>
      <p:sp>
        <p:nvSpPr>
          <p:cNvPr id="43" name="Title 8"/>
          <p:cNvSpPr>
            <a:spLocks noGrp="1"/>
          </p:cNvSpPr>
          <p:nvPr>
            <p:ph type="title" idx="2"/>
          </p:nvPr>
        </p:nvSpPr>
        <p:spPr>
          <a:xfrm>
            <a:off x="706038" y="3330324"/>
            <a:ext cx="7715399" cy="548640"/>
          </a:xfrm>
        </p:spPr>
        <p:txBody>
          <a:bodyPr/>
          <a:lstStyle/>
          <a:p>
            <a:pPr algn="l"/>
            <a:r>
              <a:rPr lang="en-US" sz="2200" dirty="0" smtClean="0">
                <a:solidFill>
                  <a:srgbClr val="E5D283"/>
                </a:solidFill>
              </a:rPr>
              <a:t>- </a:t>
            </a:r>
            <a:r>
              <a:rPr lang="en-US" sz="2200" dirty="0">
                <a:solidFill>
                  <a:srgbClr val="E5D283"/>
                </a:solidFill>
              </a:rPr>
              <a:t>It supports a variety of deep learning frameworks, including </a:t>
            </a:r>
            <a:r>
              <a:rPr lang="en-US" sz="2200" dirty="0" err="1">
                <a:solidFill>
                  <a:srgbClr val="E5D283"/>
                </a:solidFill>
              </a:rPr>
              <a:t>TensorFlow</a:t>
            </a:r>
            <a:r>
              <a:rPr lang="en-US" sz="2200" dirty="0">
                <a:solidFill>
                  <a:srgbClr val="E5D283"/>
                </a:solidFill>
              </a:rPr>
              <a:t>, </a:t>
            </a:r>
            <a:r>
              <a:rPr lang="en-US" sz="2200" dirty="0" err="1">
                <a:solidFill>
                  <a:srgbClr val="E5D283"/>
                </a:solidFill>
              </a:rPr>
              <a:t>PyTorch</a:t>
            </a:r>
            <a:r>
              <a:rPr lang="en-US" sz="2200" dirty="0">
                <a:solidFill>
                  <a:srgbClr val="E5D283"/>
                </a:solidFill>
              </a:rPr>
              <a:t>, and </a:t>
            </a:r>
            <a:r>
              <a:rPr lang="en-US" sz="2200" dirty="0" err="1">
                <a:solidFill>
                  <a:srgbClr val="E5D283"/>
                </a:solidFill>
              </a:rPr>
              <a:t>TensorFlow</a:t>
            </a:r>
            <a:r>
              <a:rPr lang="en-US" sz="2200" dirty="0">
                <a:solidFill>
                  <a:srgbClr val="E5D283"/>
                </a:solidFill>
              </a:rPr>
              <a:t> Lite. It also supports a variety of hardware accelerators, including CPUs, GPUs, and </a:t>
            </a:r>
            <a:r>
              <a:rPr lang="en-US" sz="2200" dirty="0" err="1">
                <a:solidFill>
                  <a:srgbClr val="E5D283"/>
                </a:solidFill>
              </a:rPr>
              <a:t>edgeTPUs</a:t>
            </a:r>
            <a:r>
              <a:rPr lang="en-US" sz="2200" dirty="0">
                <a:solidFill>
                  <a:srgbClr val="E5D283"/>
                </a:solidFill>
              </a:rPr>
              <a:t>.</a:t>
            </a:r>
            <a:br>
              <a:rPr lang="en-US" sz="2200" dirty="0">
                <a:solidFill>
                  <a:srgbClr val="E5D283"/>
                </a:solidFill>
              </a:rPr>
            </a:br>
            <a:endParaRPr lang="en-US" sz="2200" dirty="0">
              <a:solidFill>
                <a:srgbClr val="E5D2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41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>
            <a:hlinkClick r:id="rId3" action="ppaction://hlinksldjump"/>
          </p:cNvPr>
          <p:cNvSpPr/>
          <p:nvPr/>
        </p:nvSpPr>
        <p:spPr>
          <a:xfrm>
            <a:off x="4663811" y="16767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9" name="Google Shape;499;p38"/>
          <p:cNvCxnSpPr/>
          <p:nvPr/>
        </p:nvCxnSpPr>
        <p:spPr>
          <a:xfrm>
            <a:off x="5579436" y="1988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38">
            <a:hlinkClick r:id="rId4" action="ppaction://hlinksldjump"/>
          </p:cNvPr>
          <p:cNvSpPr/>
          <p:nvPr/>
        </p:nvSpPr>
        <p:spPr>
          <a:xfrm>
            <a:off x="806111" y="34193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1" name="Google Shape;501;p38"/>
          <p:cNvCxnSpPr/>
          <p:nvPr/>
        </p:nvCxnSpPr>
        <p:spPr>
          <a:xfrm>
            <a:off x="1721736" y="37310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38">
            <a:hlinkClick r:id="rId5" action="ppaction://hlinksldjump"/>
          </p:cNvPr>
          <p:cNvSpPr/>
          <p:nvPr/>
        </p:nvSpPr>
        <p:spPr>
          <a:xfrm>
            <a:off x="4663811" y="34193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3" name="Google Shape;503;p38"/>
          <p:cNvCxnSpPr/>
          <p:nvPr/>
        </p:nvCxnSpPr>
        <p:spPr>
          <a:xfrm>
            <a:off x="5579436" y="37310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38">
            <a:hlinkClick r:id="rId6" action="ppaction://hlinksldjump"/>
          </p:cNvPr>
          <p:cNvSpPr/>
          <p:nvPr/>
        </p:nvSpPr>
        <p:spPr>
          <a:xfrm>
            <a:off x="806111" y="16767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MENU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06" name="Google Shape;506;p38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OUR TEAM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07" name="Google Shape;507;p38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Team members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08" name="Google Shape;508;p38"/>
          <p:cNvSpPr txBox="1">
            <a:spLocks noGrp="1"/>
          </p:cNvSpPr>
          <p:nvPr>
            <p:ph type="title" idx="2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509" name="Google Shape;509;p38"/>
          <p:cNvCxnSpPr/>
          <p:nvPr/>
        </p:nvCxnSpPr>
        <p:spPr>
          <a:xfrm>
            <a:off x="1721736" y="1988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38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11" name="Google Shape;511;p38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Why do we need this app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12" name="Google Shape;512;p38"/>
          <p:cNvSpPr txBox="1">
            <a:spLocks noGrp="1"/>
          </p:cNvSpPr>
          <p:nvPr>
            <p:ph type="title" idx="5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3" name="Google Shape;513;p38"/>
          <p:cNvSpPr txBox="1">
            <a:spLocks noGrp="1"/>
          </p:cNvSpPr>
          <p:nvPr>
            <p:ph type="title" idx="6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OPENVISION API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14" name="Google Shape;514;p38"/>
          <p:cNvSpPr txBox="1">
            <a:spLocks noGrp="1"/>
          </p:cNvSpPr>
          <p:nvPr>
            <p:ph type="subTitle" idx="7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What is OpenVisionAPI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15" name="Google Shape;515;p38"/>
          <p:cNvSpPr txBox="1">
            <a:spLocks noGrp="1"/>
          </p:cNvSpPr>
          <p:nvPr>
            <p:ph type="title" idx="8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6" name="Google Shape;516;p38"/>
          <p:cNvSpPr txBox="1">
            <a:spLocks noGrp="1"/>
          </p:cNvSpPr>
          <p:nvPr>
            <p:ph type="title" idx="9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DEMO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17" name="Google Shape;517;p38"/>
          <p:cNvSpPr txBox="1">
            <a:spLocks noGrp="1"/>
          </p:cNvSpPr>
          <p:nvPr>
            <p:ph type="subTitle" idx="13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</a:rPr>
              <a:t>Demo app on our phones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18" name="Google Shape;518;p38"/>
          <p:cNvSpPr txBox="1">
            <a:spLocks noGrp="1"/>
          </p:cNvSpPr>
          <p:nvPr>
            <p:ph type="title" idx="14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19" name="Google Shape;519;p38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520" name="Google Shape;520;p3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8"/>
          <p:cNvSpPr/>
          <p:nvPr/>
        </p:nvSpPr>
        <p:spPr>
          <a:xfrm>
            <a:off x="7450613" y="13608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38"/>
          <p:cNvGrpSpPr/>
          <p:nvPr/>
        </p:nvGrpSpPr>
        <p:grpSpPr>
          <a:xfrm>
            <a:off x="7671697" y="886552"/>
            <a:ext cx="695830" cy="243805"/>
            <a:chOff x="2271950" y="2722775"/>
            <a:chExt cx="575875" cy="201775"/>
          </a:xfrm>
        </p:grpSpPr>
        <p:sp>
          <p:nvSpPr>
            <p:cNvPr id="538" name="Google Shape;538;p3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8"/>
          <p:cNvSpPr/>
          <p:nvPr/>
        </p:nvSpPr>
        <p:spPr>
          <a:xfrm rot="-1685758">
            <a:off x="8157103" y="15712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8"/>
          <p:cNvSpPr/>
          <p:nvPr/>
        </p:nvSpPr>
        <p:spPr>
          <a:xfrm>
            <a:off x="7401588" y="7648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8"/>
          <p:cNvSpPr/>
          <p:nvPr/>
        </p:nvSpPr>
        <p:spPr>
          <a:xfrm>
            <a:off x="8116751" y="2689056"/>
            <a:ext cx="140247" cy="141086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8116751" y="32552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547" name="Google Shape;547;p38"/>
          <p:cNvSpPr/>
          <p:nvPr/>
        </p:nvSpPr>
        <p:spPr>
          <a:xfrm rot="-1685758">
            <a:off x="7659553" y="31307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"/>
          <p:cNvSpPr/>
          <p:nvPr/>
        </p:nvSpPr>
        <p:spPr>
          <a:xfrm>
            <a:off x="1167876" y="30611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8"/>
          <p:cNvSpPr/>
          <p:nvPr/>
        </p:nvSpPr>
        <p:spPr>
          <a:xfrm rot="-1685758">
            <a:off x="933116" y="27827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8"/>
          <p:cNvSpPr/>
          <p:nvPr/>
        </p:nvSpPr>
        <p:spPr>
          <a:xfrm>
            <a:off x="706061" y="13904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58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0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animBg="1"/>
      <p:bldP spid="500" grpId="0" animBg="1"/>
      <p:bldP spid="502" grpId="0" animBg="1"/>
      <p:bldP spid="504" grpId="0" animBg="1"/>
      <p:bldP spid="505" grpId="0"/>
      <p:bldP spid="506" grpId="0"/>
      <p:bldP spid="507" grpId="0" build="p"/>
      <p:bldP spid="508" grpId="0"/>
      <p:bldP spid="510" grpId="0"/>
      <p:bldP spid="511" grpId="0" build="p"/>
      <p:bldP spid="512" grpId="0"/>
      <p:bldP spid="513" grpId="0"/>
      <p:bldP spid="514" grpId="0" build="p"/>
      <p:bldP spid="515" grpId="0"/>
      <p:bldP spid="516" grpId="0"/>
      <p:bldP spid="517" grpId="0" build="p"/>
      <p:bldP spid="5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/>
          <p:nvPr/>
        </p:nvSpPr>
        <p:spPr>
          <a:xfrm>
            <a:off x="714358" y="1460414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E5D283"/>
                </a:solidFill>
              </a:rPr>
              <a:t>DEMO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649" name="Google Shape;649;p40"/>
          <p:cNvSpPr/>
          <p:nvPr/>
        </p:nvSpPr>
        <p:spPr>
          <a:xfrm>
            <a:off x="2456600" y="1311629"/>
            <a:ext cx="1597737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 smtClean="0">
                <a:ln w="9525" cap="flat" cmpd="sng">
                  <a:solidFill>
                    <a:srgbClr val="E5D28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APP</a:t>
            </a:r>
            <a:endParaRPr b="0" i="0" dirty="0">
              <a:ln w="9525" cap="flat" cmpd="sng">
                <a:solidFill>
                  <a:srgbClr val="E5D28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  <a:solidFill>
            <a:srgbClr val="E5D283"/>
          </a:solidFill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5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6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8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" grpId="0" animBg="1"/>
      <p:bldP spid="646" grpId="0"/>
      <p:bldP spid="648" grpId="0"/>
      <p:bldP spid="6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/>
          <p:nvPr/>
        </p:nvSpPr>
        <p:spPr>
          <a:xfrm>
            <a:off x="714358" y="1460414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E5D283"/>
                </a:solidFill>
              </a:rPr>
              <a:t>MEMBERS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49" name="Google Shape;649;p40"/>
          <p:cNvSpPr/>
          <p:nvPr/>
        </p:nvSpPr>
        <p:spPr>
          <a:xfrm>
            <a:off x="2456600" y="1311629"/>
            <a:ext cx="1597737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 smtClean="0">
                <a:ln w="9525" cap="flat" cmpd="sng">
                  <a:solidFill>
                    <a:srgbClr val="E5D28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TEAM</a:t>
            </a:r>
            <a:endParaRPr b="0" i="0" dirty="0">
              <a:ln w="9525" cap="flat" cmpd="sng">
                <a:solidFill>
                  <a:srgbClr val="E5D28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  <a:solidFill>
            <a:srgbClr val="E5D283"/>
          </a:solidFill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6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57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58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59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60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61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62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63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64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65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66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" grpId="0" animBg="1"/>
      <p:bldP spid="646" grpId="0"/>
      <p:bldP spid="648" grpId="0"/>
      <p:bldP spid="6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 txBox="1">
            <a:spLocks noGrp="1"/>
          </p:cNvSpPr>
          <p:nvPr>
            <p:ph type="title"/>
          </p:nvPr>
        </p:nvSpPr>
        <p:spPr>
          <a:xfrm>
            <a:off x="1128086" y="1312557"/>
            <a:ext cx="2169704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rgbClr val="E5D283"/>
                </a:solidFill>
              </a:rPr>
              <a:t>BUI THE HUNG</a:t>
            </a:r>
            <a:endParaRPr sz="2600" dirty="0">
              <a:solidFill>
                <a:srgbClr val="E5D283"/>
              </a:solidFill>
            </a:endParaRPr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1067289" y="1959372"/>
            <a:ext cx="2111897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E5D283"/>
                </a:solidFill>
              </a:rPr>
              <a:t>BI12-188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E5D283"/>
                </a:solidFill>
              </a:rPr>
              <a:t>TEAM MEMBERS</a:t>
            </a:r>
            <a:endParaRPr dirty="0">
              <a:solidFill>
                <a:srgbClr val="E5D283"/>
              </a:solidFill>
            </a:endParaRPr>
          </a:p>
        </p:txBody>
      </p:sp>
      <p:cxnSp>
        <p:nvCxnSpPr>
          <p:cNvPr id="692" name="Google Shape;692;p41"/>
          <p:cNvCxnSpPr/>
          <p:nvPr/>
        </p:nvCxnSpPr>
        <p:spPr>
          <a:xfrm>
            <a:off x="1128086" y="1939982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/>
          <p:nvPr/>
        </p:nvSpPr>
        <p:spPr>
          <a:xfrm>
            <a:off x="69705" y="1534257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62" name="Google Shape;687;p41"/>
          <p:cNvSpPr txBox="1">
            <a:spLocks noGrp="1"/>
          </p:cNvSpPr>
          <p:nvPr>
            <p:ph type="title"/>
          </p:nvPr>
        </p:nvSpPr>
        <p:spPr>
          <a:xfrm>
            <a:off x="1112605" y="3032257"/>
            <a:ext cx="2169704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rgbClr val="E5D283"/>
                </a:solidFill>
              </a:rPr>
              <a:t>DO SINH HUNG</a:t>
            </a:r>
            <a:endParaRPr sz="2600" dirty="0">
              <a:solidFill>
                <a:srgbClr val="E5D283"/>
              </a:solidFill>
            </a:endParaRPr>
          </a:p>
        </p:txBody>
      </p:sp>
      <p:sp>
        <p:nvSpPr>
          <p:cNvPr id="63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1051809" y="3679072"/>
            <a:ext cx="2111896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E5D283"/>
                </a:solidFill>
              </a:rPr>
              <a:t>BI12-180</a:t>
            </a:r>
            <a:endParaRPr dirty="0">
              <a:solidFill>
                <a:srgbClr val="E5D283"/>
              </a:solidFill>
            </a:endParaRPr>
          </a:p>
        </p:txBody>
      </p:sp>
      <p:cxnSp>
        <p:nvCxnSpPr>
          <p:cNvPr id="64" name="Google Shape;692;p41"/>
          <p:cNvCxnSpPr/>
          <p:nvPr/>
        </p:nvCxnSpPr>
        <p:spPr>
          <a:xfrm>
            <a:off x="1112605" y="3659682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93;p41"/>
          <p:cNvSpPr/>
          <p:nvPr/>
        </p:nvSpPr>
        <p:spPr>
          <a:xfrm>
            <a:off x="54224" y="3253957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4" name="Google Shape;687;p41"/>
          <p:cNvSpPr txBox="1">
            <a:spLocks noGrp="1"/>
          </p:cNvSpPr>
          <p:nvPr>
            <p:ph type="title"/>
          </p:nvPr>
        </p:nvSpPr>
        <p:spPr>
          <a:xfrm>
            <a:off x="6036748" y="1264535"/>
            <a:ext cx="2288309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rgbClr val="E5D283"/>
                </a:solidFill>
              </a:rPr>
              <a:t>NGUYEN QUY BAO</a:t>
            </a:r>
            <a:endParaRPr sz="2600" dirty="0">
              <a:solidFill>
                <a:srgbClr val="E5D283"/>
              </a:solidFill>
            </a:endParaRPr>
          </a:p>
        </p:txBody>
      </p:sp>
      <p:sp>
        <p:nvSpPr>
          <p:cNvPr id="75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5725871" y="1911350"/>
            <a:ext cx="2480583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E5D283"/>
                </a:solidFill>
              </a:rPr>
              <a:t>BI12-047</a:t>
            </a:r>
            <a:endParaRPr dirty="0">
              <a:solidFill>
                <a:srgbClr val="E5D283"/>
              </a:solidFill>
            </a:endParaRPr>
          </a:p>
        </p:txBody>
      </p:sp>
      <p:cxnSp>
        <p:nvCxnSpPr>
          <p:cNvPr id="76" name="Google Shape;692;p41"/>
          <p:cNvCxnSpPr/>
          <p:nvPr/>
        </p:nvCxnSpPr>
        <p:spPr>
          <a:xfrm>
            <a:off x="6036750" y="1891960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693;p41"/>
          <p:cNvSpPr/>
          <p:nvPr/>
        </p:nvSpPr>
        <p:spPr>
          <a:xfrm>
            <a:off x="8189001" y="1501756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82" name="Google Shape;687;p41"/>
          <p:cNvSpPr txBox="1">
            <a:spLocks noGrp="1"/>
          </p:cNvSpPr>
          <p:nvPr>
            <p:ph type="title"/>
          </p:nvPr>
        </p:nvSpPr>
        <p:spPr>
          <a:xfrm>
            <a:off x="6036748" y="3016736"/>
            <a:ext cx="228831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rgbClr val="E5D283"/>
                </a:solidFill>
              </a:rPr>
              <a:t>NGUYEN THANH PHUC</a:t>
            </a:r>
            <a:endParaRPr sz="2600" dirty="0">
              <a:solidFill>
                <a:srgbClr val="E5D283"/>
              </a:solidFill>
            </a:endParaRPr>
          </a:p>
        </p:txBody>
      </p:sp>
      <p:sp>
        <p:nvSpPr>
          <p:cNvPr id="83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5973517" y="3663551"/>
            <a:ext cx="225039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E5D283"/>
                </a:solidFill>
              </a:rPr>
              <a:t>BI9-186</a:t>
            </a:r>
            <a:endParaRPr dirty="0">
              <a:solidFill>
                <a:srgbClr val="E5D283"/>
              </a:solidFill>
            </a:endParaRPr>
          </a:p>
        </p:txBody>
      </p:sp>
      <p:cxnSp>
        <p:nvCxnSpPr>
          <p:cNvPr id="84" name="Google Shape;692;p41"/>
          <p:cNvCxnSpPr/>
          <p:nvPr/>
        </p:nvCxnSpPr>
        <p:spPr>
          <a:xfrm>
            <a:off x="6054203" y="3644161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693;p41"/>
          <p:cNvSpPr/>
          <p:nvPr/>
        </p:nvSpPr>
        <p:spPr>
          <a:xfrm>
            <a:off x="8206454" y="3253957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88" name="Google Shape;687;p41"/>
          <p:cNvSpPr txBox="1">
            <a:spLocks noGrp="1"/>
          </p:cNvSpPr>
          <p:nvPr>
            <p:ph type="title"/>
          </p:nvPr>
        </p:nvSpPr>
        <p:spPr>
          <a:xfrm>
            <a:off x="3948153" y="2004237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rgbClr val="E5D283"/>
                </a:solidFill>
              </a:rPr>
              <a:t>Ta quang hung</a:t>
            </a:r>
            <a:endParaRPr sz="2600" dirty="0">
              <a:solidFill>
                <a:srgbClr val="E5D283"/>
              </a:solidFill>
            </a:endParaRPr>
          </a:p>
        </p:txBody>
      </p:sp>
      <p:sp>
        <p:nvSpPr>
          <p:cNvPr id="89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3948152" y="2651052"/>
            <a:ext cx="2088597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E5D283"/>
                </a:solidFill>
              </a:rPr>
              <a:t>BI12-189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>
              <a:solidFill>
                <a:srgbClr val="E5D283"/>
              </a:solidFill>
            </a:endParaRPr>
          </a:p>
        </p:txBody>
      </p:sp>
      <p:cxnSp>
        <p:nvCxnSpPr>
          <p:cNvPr id="90" name="Google Shape;692;p41"/>
          <p:cNvCxnSpPr/>
          <p:nvPr/>
        </p:nvCxnSpPr>
        <p:spPr>
          <a:xfrm>
            <a:off x="4008949" y="2631662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693;p41"/>
          <p:cNvSpPr/>
          <p:nvPr/>
        </p:nvSpPr>
        <p:spPr>
          <a:xfrm>
            <a:off x="2950568" y="2225937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8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9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10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11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12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/>
      <p:bldP spid="688" grpId="0" build="p"/>
      <p:bldP spid="691" grpId="0"/>
      <p:bldP spid="693" grpId="0" animBg="1"/>
      <p:bldP spid="62" grpId="0"/>
      <p:bldP spid="63" grpId="0" build="p"/>
      <p:bldP spid="65" grpId="0" animBg="1"/>
      <p:bldP spid="74" grpId="0"/>
      <p:bldP spid="75" grpId="0" build="p"/>
      <p:bldP spid="81" grpId="0" animBg="1"/>
      <p:bldP spid="82" grpId="0"/>
      <p:bldP spid="83" grpId="0" build="p"/>
      <p:bldP spid="85" grpId="0" animBg="1"/>
      <p:bldP spid="88" grpId="0"/>
      <p:bldP spid="89" grpId="0" build="p"/>
      <p:bldP spid="9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/>
          <p:nvPr/>
        </p:nvSpPr>
        <p:spPr>
          <a:xfrm>
            <a:off x="714358" y="1460414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649" name="Google Shape;649;p40"/>
          <p:cNvSpPr/>
          <p:nvPr/>
        </p:nvSpPr>
        <p:spPr>
          <a:xfrm>
            <a:off x="2456600" y="1311629"/>
            <a:ext cx="1597737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 smtClean="0">
                <a:ln w="9525" cap="flat" cmpd="sng">
                  <a:solidFill>
                    <a:srgbClr val="E5D28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APP</a:t>
            </a:r>
            <a:endParaRPr b="0" i="0" dirty="0">
              <a:ln w="9525" cap="flat" cmpd="sng">
                <a:solidFill>
                  <a:srgbClr val="E5D28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  <a:solidFill>
            <a:srgbClr val="E5D283"/>
          </a:solidFill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solidFill>
            <a:srgbClr val="E5D283"/>
          </a:solidFill>
          <a:ln w="9525" cap="flat" cmpd="sng">
            <a:solidFill>
              <a:schemeClr val="accent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E5D28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0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91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2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3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4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5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6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7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8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99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00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7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" grpId="0" animBg="1"/>
      <p:bldP spid="646" grpId="0"/>
      <p:bldP spid="648" grpId="0"/>
      <p:bldP spid="6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1026" name="Picture 2" descr="Virtual | Coder Found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3980"/>
            <a:ext cx="2255520" cy="283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is My 3 Year Old So Mean &amp; When to Worry About It? - ChildFun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" y="1364004"/>
            <a:ext cx="2257200" cy="28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1251025" y="1105810"/>
            <a:ext cx="3437730" cy="1066800"/>
          </a:xfrm>
          <a:prstGeom prst="wedgeEllipseCallout">
            <a:avLst>
              <a:gd name="adj1" fmla="val -43222"/>
              <a:gd name="adj2" fmla="val 9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Hey Papa !</a:t>
            </a:r>
            <a:endParaRPr lang="en-US" dirty="0"/>
          </a:p>
        </p:txBody>
      </p:sp>
      <p:sp>
        <p:nvSpPr>
          <p:cNvPr id="54" name="Oval Callout 53"/>
          <p:cNvSpPr/>
          <p:nvPr/>
        </p:nvSpPr>
        <p:spPr>
          <a:xfrm>
            <a:off x="4922519" y="3243921"/>
            <a:ext cx="2508763" cy="1066800"/>
          </a:xfrm>
          <a:prstGeom prst="wedgeEllipseCallout">
            <a:avLst>
              <a:gd name="adj1" fmla="val 66056"/>
              <a:gd name="adj2" fmla="val -113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I’m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4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0"/>
      <p:bldP spid="12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1026" name="Picture 2" descr="Virtual | Coder Found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3980"/>
            <a:ext cx="2255520" cy="283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is My 3 Year Old So Mean &amp; When to Worry About It? - ChildFun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" y="1364004"/>
            <a:ext cx="2257200" cy="28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1251025" y="1105810"/>
            <a:ext cx="3437730" cy="1066800"/>
          </a:xfrm>
          <a:prstGeom prst="wedgeEllipseCallout">
            <a:avLst>
              <a:gd name="adj1" fmla="val -43222"/>
              <a:gd name="adj2" fmla="val 9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4922519" y="3243921"/>
            <a:ext cx="2508763" cy="1066800"/>
          </a:xfrm>
          <a:prstGeom prst="wedgeEllipseCallout">
            <a:avLst>
              <a:gd name="adj1" fmla="val 66056"/>
              <a:gd name="adj2" fmla="val -113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That is a cactus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039399" y="2849661"/>
            <a:ext cx="1191491" cy="117070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7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1026" name="Picture 2" descr="Virtual | Coder Found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3980"/>
            <a:ext cx="2255520" cy="283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is My 3 Year Old So Mean &amp; When to Worry About It? - ChildFun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" y="1364004"/>
            <a:ext cx="2257200" cy="28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1251025" y="1105810"/>
            <a:ext cx="3437730" cy="1066800"/>
          </a:xfrm>
          <a:prstGeom prst="wedgeEllipseCallout">
            <a:avLst>
              <a:gd name="adj1" fmla="val -43222"/>
              <a:gd name="adj2" fmla="val 9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cactus in French?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4922519" y="3243921"/>
            <a:ext cx="2508763" cy="1066800"/>
          </a:xfrm>
          <a:prstGeom prst="wedgeEllipseCallout">
            <a:avLst>
              <a:gd name="adj1" fmla="val 66056"/>
              <a:gd name="adj2" fmla="val -113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C’est</a:t>
            </a:r>
            <a:r>
              <a:rPr lang="en-US" dirty="0" smtClean="0"/>
              <a:t> un cactus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039399" y="2849661"/>
            <a:ext cx="1191491" cy="117070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13555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E5D283"/>
                </a:solidFill>
              </a:rPr>
              <a:t>Demand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ICT</a:t>
            </a:r>
            <a:endParaRPr dirty="0">
              <a:solidFill>
                <a:srgbClr val="E5D283"/>
              </a:solidFill>
            </a:endParaRPr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rgbClr val="E5D2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sp>
        <p:nvSpPr>
          <p:cNvPr id="107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ur team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demand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penvision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628;p39">
            <a:hlinkClick r:id="rId6" action="ppaction://hlinksldjump"/>
          </p:cNvPr>
          <p:cNvSpPr txBox="1"/>
          <p:nvPr/>
        </p:nvSpPr>
        <p:spPr>
          <a:xfrm>
            <a:off x="2708890" y="27719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E5D283"/>
                </a:solidFill>
                <a:latin typeface="Bebas Neue"/>
                <a:ea typeface="Bebas Neue"/>
                <a:cs typeface="Bebas Neue"/>
                <a:sym typeface="Bebas Neue"/>
              </a:rPr>
              <a:t>demo</a:t>
            </a:r>
            <a:endParaRPr sz="1000" dirty="0">
              <a:solidFill>
                <a:srgbClr val="E5D28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2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3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4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5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6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7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8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19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  <p:sp>
          <p:nvSpPr>
            <p:cNvPr id="120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5D283"/>
                </a:solidFill>
              </a:endParaRPr>
            </a:p>
          </p:txBody>
        </p:sp>
      </p:grpSp>
      <p:sp>
        <p:nvSpPr>
          <p:cNvPr id="121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5D283"/>
              </a:solidFill>
            </a:endParaRPr>
          </a:p>
        </p:txBody>
      </p:sp>
      <p:pic>
        <p:nvPicPr>
          <p:cNvPr id="1026" name="Picture 2" descr="Virtual | Coder Found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63980"/>
            <a:ext cx="2255520" cy="283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is My 3 Year Old So Mean &amp; When to Worry About It? - ChildFun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" y="1364004"/>
            <a:ext cx="2257200" cy="28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1251025" y="1105810"/>
            <a:ext cx="3437730" cy="1066800"/>
          </a:xfrm>
          <a:prstGeom prst="wedgeEllipseCallout">
            <a:avLst>
              <a:gd name="adj1" fmla="val -43222"/>
              <a:gd name="adj2" fmla="val 9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Hey </a:t>
            </a:r>
            <a:r>
              <a:rPr lang="en-US" dirty="0" err="1" smtClean="0"/>
              <a:t>Papaaaaa</a:t>
            </a:r>
            <a:r>
              <a:rPr lang="en-US" dirty="0" smtClean="0"/>
              <a:t> 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" name="Oval Callout 53"/>
          <p:cNvSpPr/>
          <p:nvPr/>
        </p:nvSpPr>
        <p:spPr>
          <a:xfrm>
            <a:off x="4922519" y="3243921"/>
            <a:ext cx="2508763" cy="1066800"/>
          </a:xfrm>
          <a:prstGeom prst="wedgeEllipseCallout">
            <a:avLst>
              <a:gd name="adj1" fmla="val 66056"/>
              <a:gd name="adj2" fmla="val -113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I’m </a:t>
            </a:r>
            <a:r>
              <a:rPr lang="en-US" dirty="0" err="1" smtClean="0"/>
              <a:t>hereeeeeee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6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423</Words>
  <Application>Microsoft Office PowerPoint</Application>
  <PresentationFormat>On-screen Show (16:9)</PresentationFormat>
  <Paragraphs>171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Bebas Neue</vt:lpstr>
      <vt:lpstr>Arimo</vt:lpstr>
      <vt:lpstr>Arial</vt:lpstr>
      <vt:lpstr>Data Analysis for Business by Slidesgo</vt:lpstr>
      <vt:lpstr>          APPLICATION DEVELOPMEnt</vt:lpstr>
      <vt:lpstr>MENU</vt:lpstr>
      <vt:lpstr>MEMBERS</vt:lpstr>
      <vt:lpstr>BUI THE HUNG</vt:lpstr>
      <vt:lpstr>DEMAND</vt:lpstr>
      <vt:lpstr>Demand</vt:lpstr>
      <vt:lpstr>Demand</vt:lpstr>
      <vt:lpstr>Demand</vt:lpstr>
      <vt:lpstr>Demand</vt:lpstr>
      <vt:lpstr>Demand</vt:lpstr>
      <vt:lpstr>Demand</vt:lpstr>
      <vt:lpstr>Demand</vt:lpstr>
      <vt:lpstr>Demand</vt:lpstr>
      <vt:lpstr>Demand</vt:lpstr>
      <vt:lpstr>Demand</vt:lpstr>
      <vt:lpstr>Demand</vt:lpstr>
      <vt:lpstr>Detect objects</vt:lpstr>
      <vt:lpstr>OPENVISON</vt:lpstr>
      <vt:lpstr>Open vision api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DEVELOPMEnt</dc:title>
  <dc:creator>ADMIN</dc:creator>
  <cp:lastModifiedBy>ADMIN</cp:lastModifiedBy>
  <cp:revision>24</cp:revision>
  <dcterms:modified xsi:type="dcterms:W3CDTF">2023-09-22T17:53:46Z</dcterms:modified>
</cp:coreProperties>
</file>